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415" r:id="rId2"/>
    <p:sldId id="259" r:id="rId3"/>
    <p:sldId id="266" r:id="rId4"/>
    <p:sldId id="2430" r:id="rId5"/>
    <p:sldId id="263" r:id="rId6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B2C"/>
    <a:srgbClr val="FFFFFF"/>
    <a:srgbClr val="EEEEEE"/>
    <a:srgbClr val="E6E6EA"/>
    <a:srgbClr val="F1F1F3"/>
    <a:srgbClr val="F4F5F6"/>
    <a:srgbClr val="EFF0FB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139" autoAdjust="0"/>
  </p:normalViewPr>
  <p:slideViewPr>
    <p:cSldViewPr snapToGrid="0" showGuides="1">
      <p:cViewPr varScale="1">
        <p:scale>
          <a:sx n="115" d="100"/>
          <a:sy n="115" d="100"/>
        </p:scale>
        <p:origin x="5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5261" tIns="47631" rIns="95261" bIns="47631" rtlCol="0"/>
          <a:lstStyle>
            <a:lvl1pPr algn="r">
              <a:defRPr sz="1200"/>
            </a:lvl1pPr>
          </a:lstStyle>
          <a:p>
            <a:fld id="{F65B8C9D-2996-4A3C-BF2E-0CEEB3350978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1" tIns="47631" rIns="95261" bIns="476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5261" tIns="47631" rIns="95261" bIns="476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5426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5426"/>
          </a:xfrm>
          <a:prstGeom prst="rect">
            <a:avLst/>
          </a:prstGeom>
        </p:spPr>
        <p:txBody>
          <a:bodyPr vert="horz" lIns="95261" tIns="47631" rIns="95261" bIns="47631" rtlCol="0" anchor="b"/>
          <a:lstStyle>
            <a:lvl1pPr algn="r">
              <a:defRPr sz="1200"/>
            </a:lvl1pPr>
          </a:lstStyle>
          <a:p>
            <a:fld id="{CAB7C8C8-A9D9-4266-AC87-8C5630C867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3F2BA41-F016-46C0-A91A-BF44205B231C}" type="slidenum">
              <a:rPr lang="en-US" sz="1200" b="0" strike="noStrike" spc="-1">
                <a:solidFill>
                  <a:srgbClr val="000000"/>
                </a:solidFill>
                <a:latin typeface="Open Sans Light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  <p:sp>
        <p:nvSpPr>
          <p:cNvPr id="35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800" cy="359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627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5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794" y="2672153"/>
            <a:ext cx="4470413" cy="151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82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370"/>
            <a:ext cx="12192000" cy="15866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457203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6" indent="0">
              <a:buNone/>
              <a:defRPr sz="2400"/>
            </a:lvl3pPr>
            <a:lvl4pPr marL="1371549" indent="0">
              <a:buNone/>
              <a:defRPr sz="2000"/>
            </a:lvl4pPr>
            <a:lvl5pPr marL="1828732" indent="0">
              <a:buNone/>
              <a:defRPr sz="2000"/>
            </a:lvl5pPr>
            <a:lvl6pPr marL="2285915" indent="0">
              <a:buNone/>
              <a:defRPr sz="2000"/>
            </a:lvl6pPr>
            <a:lvl7pPr marL="2743098" indent="0">
              <a:buNone/>
              <a:defRPr sz="2000"/>
            </a:lvl7pPr>
            <a:lvl8pPr marL="3200282" indent="0">
              <a:buNone/>
              <a:defRPr sz="2000"/>
            </a:lvl8pPr>
            <a:lvl9pPr marL="365746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377440"/>
            <a:ext cx="3932237" cy="3491548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6" indent="0">
              <a:buNone/>
              <a:defRPr sz="1200"/>
            </a:lvl3pPr>
            <a:lvl4pPr marL="1371549" indent="0">
              <a:buNone/>
              <a:defRPr sz="1000"/>
            </a:lvl4pPr>
            <a:lvl5pPr marL="1828732" indent="0">
              <a:buNone/>
              <a:defRPr sz="1000"/>
            </a:lvl5pPr>
            <a:lvl6pPr marL="2285915" indent="0">
              <a:buNone/>
              <a:defRPr sz="1000"/>
            </a:lvl6pPr>
            <a:lvl7pPr marL="2743098" indent="0">
              <a:buNone/>
              <a:defRPr sz="1000"/>
            </a:lvl7pPr>
            <a:lvl8pPr marL="3200282" indent="0">
              <a:buNone/>
              <a:defRPr sz="1000"/>
            </a:lvl8pPr>
            <a:lvl9pPr marL="3657464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6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14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651" y="2672153"/>
            <a:ext cx="4466696" cy="151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7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2136372"/>
            <a:ext cx="12192000" cy="2262419"/>
          </a:xfrm>
          <a:prstGeom prst="rect">
            <a:avLst/>
          </a:prstGeom>
          <a:solidFill>
            <a:srgbClr val="F15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29064"/>
            <a:ext cx="9144000" cy="1296785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944745"/>
            <a:ext cx="9144000" cy="1260706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457184" indent="0" algn="ctr">
              <a:buNone/>
              <a:defRPr sz="2000"/>
            </a:lvl2pPr>
            <a:lvl3pPr marL="914366" indent="0" algn="ctr">
              <a:buNone/>
              <a:defRPr sz="1800"/>
            </a:lvl3pPr>
            <a:lvl4pPr marL="1371549" indent="0" algn="ctr">
              <a:buNone/>
              <a:defRPr sz="1600"/>
            </a:lvl4pPr>
            <a:lvl5pPr marL="1828732" indent="0" algn="ctr">
              <a:buNone/>
              <a:defRPr sz="1600"/>
            </a:lvl5pPr>
            <a:lvl6pPr marL="2285915" indent="0" algn="ctr">
              <a:buNone/>
              <a:defRPr sz="1600"/>
            </a:lvl6pPr>
            <a:lvl7pPr marL="2743098" indent="0" algn="ctr">
              <a:buNone/>
              <a:defRPr sz="1600"/>
            </a:lvl7pPr>
            <a:lvl8pPr marL="3200282" indent="0" algn="ctr">
              <a:buNone/>
              <a:defRPr sz="1600"/>
            </a:lvl8pPr>
            <a:lvl9pPr marL="3657464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67" y="650530"/>
            <a:ext cx="2773467" cy="93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7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370"/>
            <a:ext cx="12192000" cy="15866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31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370"/>
            <a:ext cx="12192000" cy="15866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8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35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370"/>
            <a:ext cx="12192000" cy="15866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184" indent="0">
              <a:buNone/>
              <a:defRPr sz="2000" b="1"/>
            </a:lvl2pPr>
            <a:lvl3pPr marL="914366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098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4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>
            <a:lvl1pPr marL="228591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1pPr>
            <a:lvl2pPr marL="685774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2pPr>
            <a:lvl3pPr marL="1142957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3pPr>
            <a:lvl4pPr marL="1600140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4pPr>
            <a:lvl5pPr marL="2057323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184" indent="0">
              <a:buNone/>
              <a:defRPr sz="2000" b="1"/>
            </a:lvl2pPr>
            <a:lvl3pPr marL="914366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098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4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25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9293"/>
            <a:ext cx="12192000" cy="3387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184" indent="0">
              <a:buNone/>
              <a:defRPr sz="2000" b="1"/>
            </a:lvl2pPr>
            <a:lvl3pPr marL="914366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098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4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>
            <a:lvl1pPr marL="228591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1pPr>
            <a:lvl2pPr marL="685774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2pPr>
            <a:lvl3pPr marL="1142957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3pPr>
            <a:lvl4pPr marL="1600140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4pPr>
            <a:lvl5pPr marL="2057323" indent="-228591">
              <a:buClr>
                <a:srgbClr val="F15B2C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184" indent="0">
              <a:buNone/>
              <a:defRPr sz="2000" b="1"/>
            </a:lvl2pPr>
            <a:lvl3pPr marL="914366" indent="0">
              <a:buNone/>
              <a:defRPr sz="1800" b="1"/>
            </a:lvl3pPr>
            <a:lvl4pPr marL="1371549" indent="0">
              <a:buNone/>
              <a:defRPr sz="1600" b="1"/>
            </a:lvl4pPr>
            <a:lvl5pPr marL="1828732" indent="0">
              <a:buNone/>
              <a:defRPr sz="1600" b="1"/>
            </a:lvl5pPr>
            <a:lvl6pPr marL="2285915" indent="0">
              <a:buNone/>
              <a:defRPr sz="1600" b="1"/>
            </a:lvl6pPr>
            <a:lvl7pPr marL="2743098" indent="0">
              <a:buNone/>
              <a:defRPr sz="1600" b="1"/>
            </a:lvl7pPr>
            <a:lvl8pPr marL="3200282" indent="0">
              <a:buNone/>
              <a:defRPr sz="1600" b="1"/>
            </a:lvl8pPr>
            <a:lvl9pPr marL="3657464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95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12192000" cy="4739611"/>
          </a:xfrm>
          <a:prstGeom prst="rect">
            <a:avLst/>
          </a:prstGeom>
          <a:solidFill>
            <a:srgbClr val="F15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60" y="4018990"/>
            <a:ext cx="12313920" cy="196223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524000" y="674012"/>
            <a:ext cx="9144000" cy="1695795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710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4" indent="0" algn="ctr">
              <a:buNone/>
              <a:defRPr sz="2000"/>
            </a:lvl2pPr>
            <a:lvl3pPr marL="914366" indent="0" algn="ctr">
              <a:buNone/>
              <a:defRPr sz="1800"/>
            </a:lvl3pPr>
            <a:lvl4pPr marL="1371549" indent="0" algn="ctr">
              <a:buNone/>
              <a:defRPr sz="1600"/>
            </a:lvl4pPr>
            <a:lvl5pPr marL="1828732" indent="0" algn="ctr">
              <a:buNone/>
              <a:defRPr sz="1600"/>
            </a:lvl5pPr>
            <a:lvl6pPr marL="2285915" indent="0" algn="ctr">
              <a:buNone/>
              <a:defRPr sz="1600"/>
            </a:lvl6pPr>
            <a:lvl7pPr marL="2743098" indent="0" algn="ctr">
              <a:buNone/>
              <a:defRPr sz="1600"/>
            </a:lvl7pPr>
            <a:lvl8pPr marL="3200282" indent="0" algn="ctr">
              <a:buNone/>
              <a:defRPr sz="1600"/>
            </a:lvl8pPr>
            <a:lvl9pPr marL="3657464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9582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370"/>
            <a:ext cx="12192000" cy="15866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2" y="4572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457203"/>
            <a:ext cx="6172200" cy="5403850"/>
          </a:xfrm>
        </p:spPr>
        <p:txBody>
          <a:bodyPr/>
          <a:lstStyle>
            <a:lvl1pPr marL="228591" indent="-228591">
              <a:buClr>
                <a:srgbClr val="F15B2C"/>
              </a:buClr>
              <a:buFont typeface="Wingdings" panose="05000000000000000000" pitchFamily="2" charset="2"/>
              <a:buChar char="§"/>
              <a:defRPr sz="3200"/>
            </a:lvl1pPr>
            <a:lvl2pPr marL="685774" indent="-228591">
              <a:buClr>
                <a:srgbClr val="F15B2C"/>
              </a:buClr>
              <a:buFont typeface="Wingdings" panose="05000000000000000000" pitchFamily="2" charset="2"/>
              <a:buChar char="§"/>
              <a:defRPr sz="2800"/>
            </a:lvl2pPr>
            <a:lvl3pPr marL="1142957" indent="-228591">
              <a:buClr>
                <a:srgbClr val="F15B2C"/>
              </a:buClr>
              <a:buFont typeface="Wingdings" panose="05000000000000000000" pitchFamily="2" charset="2"/>
              <a:buChar char="§"/>
              <a:defRPr sz="2400"/>
            </a:lvl3pPr>
            <a:lvl4pPr marL="1600140" indent="-228591">
              <a:buClr>
                <a:srgbClr val="F15B2C"/>
              </a:buClr>
              <a:buFont typeface="Wingdings" panose="05000000000000000000" pitchFamily="2" charset="2"/>
              <a:buChar char="§"/>
              <a:defRPr sz="2000"/>
            </a:lvl4pPr>
            <a:lvl5pPr marL="2057323" indent="-228591">
              <a:buClr>
                <a:srgbClr val="F15B2C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2" y="2360817"/>
            <a:ext cx="3932237" cy="3508173"/>
          </a:xfrm>
        </p:spPr>
        <p:txBody>
          <a:bodyPr/>
          <a:lstStyle>
            <a:lvl1pPr marL="0" indent="0">
              <a:buNone/>
              <a:defRPr sz="1600"/>
            </a:lvl1pPr>
            <a:lvl2pPr marL="457184" indent="0">
              <a:buNone/>
              <a:defRPr sz="1400"/>
            </a:lvl2pPr>
            <a:lvl3pPr marL="914366" indent="0">
              <a:buNone/>
              <a:defRPr sz="1200"/>
            </a:lvl3pPr>
            <a:lvl4pPr marL="1371549" indent="0">
              <a:buNone/>
              <a:defRPr sz="1000"/>
            </a:lvl4pPr>
            <a:lvl5pPr marL="1828732" indent="0">
              <a:buNone/>
              <a:defRPr sz="1000"/>
            </a:lvl5pPr>
            <a:lvl6pPr marL="2285915" indent="0">
              <a:buNone/>
              <a:defRPr sz="1000"/>
            </a:lvl6pPr>
            <a:lvl7pPr marL="2743098" indent="0">
              <a:buNone/>
              <a:defRPr sz="1000"/>
            </a:lvl7pPr>
            <a:lvl8pPr marL="3200282" indent="0">
              <a:buNone/>
              <a:defRPr sz="1000"/>
            </a:lvl8pPr>
            <a:lvl9pPr marL="3657464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B3CE75-E532-4AA1-886D-B7EDD6F03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35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CE75-E532-4AA1-886D-B7EDD6F035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2" r:id="rId5"/>
    <p:sldLayoutId id="2147483653" r:id="rId6"/>
    <p:sldLayoutId id="2147483662" r:id="rId7"/>
    <p:sldLayoutId id="2147483655" r:id="rId8"/>
    <p:sldLayoutId id="2147483656" r:id="rId9"/>
    <p:sldLayoutId id="2147483657" r:id="rId10"/>
    <p:sldLayoutId id="2147483663" r:id="rId11"/>
  </p:sldLayoutIdLst>
  <p:txStyles>
    <p:titleStyle>
      <a:lvl1pPr algn="l" defTabSz="914366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6" rtl="0" eaLnBrk="1" latinLnBrk="0" hangingPunct="1">
        <a:lnSpc>
          <a:spcPct val="90000"/>
        </a:lnSpc>
        <a:spcBef>
          <a:spcPts val="1000"/>
        </a:spcBef>
        <a:buClr>
          <a:srgbClr val="F15B2C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74" indent="-228591" algn="l" defTabSz="914366" rtl="0" eaLnBrk="1" latinLnBrk="0" hangingPunct="1">
        <a:lnSpc>
          <a:spcPct val="90000"/>
        </a:lnSpc>
        <a:spcBef>
          <a:spcPts val="500"/>
        </a:spcBef>
        <a:buClr>
          <a:srgbClr val="F15B2C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7" indent="-228591" algn="l" defTabSz="914366" rtl="0" eaLnBrk="1" latinLnBrk="0" hangingPunct="1">
        <a:lnSpc>
          <a:spcPct val="90000"/>
        </a:lnSpc>
        <a:spcBef>
          <a:spcPts val="500"/>
        </a:spcBef>
        <a:buClr>
          <a:srgbClr val="F15B2C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40" indent="-228591" algn="l" defTabSz="914366" rtl="0" eaLnBrk="1" latinLnBrk="0" hangingPunct="1">
        <a:lnSpc>
          <a:spcPct val="90000"/>
        </a:lnSpc>
        <a:spcBef>
          <a:spcPts val="500"/>
        </a:spcBef>
        <a:buClr>
          <a:srgbClr val="F15B2C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23" indent="-228591" algn="l" defTabSz="914366" rtl="0" eaLnBrk="1" latinLnBrk="0" hangingPunct="1">
        <a:lnSpc>
          <a:spcPct val="90000"/>
        </a:lnSpc>
        <a:spcBef>
          <a:spcPts val="500"/>
        </a:spcBef>
        <a:buClr>
          <a:srgbClr val="F15B2C"/>
        </a:buClr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6" indent="-228591" algn="l" defTabSz="9143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9" indent="-228591" algn="l" defTabSz="9143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2" indent="-228591" algn="l" defTabSz="9143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55" indent="-228591" algn="l" defTabSz="9143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6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9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2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5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8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2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4" algn="l" defTabSz="9143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ntenkova@rtkrad.ru" TargetMode="External"/><Relationship Id="rId2" Type="http://schemas.openxmlformats.org/officeDocument/2006/relationships/hyperlink" Target="mailto:shirina@miac.nnov.ru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9C3045-D8FE-40B4-BDBD-7B001E30A0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60" t="33917" r="44236" b="40000"/>
          <a:stretch/>
        </p:blipFill>
        <p:spPr>
          <a:xfrm>
            <a:off x="4554176" y="4452401"/>
            <a:ext cx="3325764" cy="159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31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roup 1"/>
          <p:cNvGrpSpPr/>
          <p:nvPr/>
        </p:nvGrpSpPr>
        <p:grpSpPr>
          <a:xfrm>
            <a:off x="4937368" y="2377620"/>
            <a:ext cx="2917260" cy="2917260"/>
            <a:chOff x="9871560" y="4755240"/>
            <a:chExt cx="5834520" cy="5834520"/>
          </a:xfrm>
        </p:grpSpPr>
        <p:sp>
          <p:nvSpPr>
            <p:cNvPr id="206" name="CustomShape 2"/>
            <p:cNvSpPr/>
            <p:nvPr/>
          </p:nvSpPr>
          <p:spPr>
            <a:xfrm>
              <a:off x="9871560" y="4755240"/>
              <a:ext cx="5834520" cy="5834520"/>
            </a:xfrm>
            <a:prstGeom prst="ellipse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7" name="CustomShape 3"/>
            <p:cNvSpPr/>
            <p:nvPr/>
          </p:nvSpPr>
          <p:spPr>
            <a:xfrm>
              <a:off x="10145160" y="5028840"/>
              <a:ext cx="5287320" cy="528732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08" name="CustomShape 4"/>
          <p:cNvSpPr/>
          <p:nvPr/>
        </p:nvSpPr>
        <p:spPr>
          <a:xfrm>
            <a:off x="5073268" y="2686414"/>
            <a:ext cx="321480" cy="321480"/>
          </a:xfrm>
          <a:prstGeom prst="ellipse">
            <a:avLst/>
          </a:prstGeom>
          <a:solidFill>
            <a:srgbClr val="729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5"/>
          <p:cNvSpPr/>
          <p:nvPr/>
        </p:nvSpPr>
        <p:spPr>
          <a:xfrm>
            <a:off x="1211368" y="2149138"/>
            <a:ext cx="4022640" cy="730563"/>
          </a:xfrm>
          <a:prstGeom prst="rect">
            <a:avLst/>
          </a:prstGeom>
          <a:noFill/>
          <a:ln>
            <a:solidFill>
              <a:srgbClr val="FFFFFF"/>
            </a:solidFill>
            <a:custDash>
              <a:ds d="100000" sp="500000"/>
              <a:ds d="100000" sp="500000"/>
            </a:custDash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 anchor="ctr">
            <a:sp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567"/>
              </a:spcAft>
            </a:pPr>
            <a:r>
              <a:rPr lang="ru-RU" sz="2000" b="1" spc="-1" dirty="0">
                <a:solidFill>
                  <a:srgbClr val="666666"/>
                </a:solidFill>
                <a:latin typeface="Gilroy Bold"/>
              </a:rPr>
              <a:t>Централизованное хранилище медицинских данных</a:t>
            </a:r>
          </a:p>
        </p:txBody>
      </p:sp>
      <p:sp>
        <p:nvSpPr>
          <p:cNvPr id="210" name="CustomShape 6"/>
          <p:cNvSpPr/>
          <p:nvPr/>
        </p:nvSpPr>
        <p:spPr>
          <a:xfrm>
            <a:off x="7398382" y="4697824"/>
            <a:ext cx="321480" cy="321480"/>
          </a:xfrm>
          <a:prstGeom prst="ellipse">
            <a:avLst/>
          </a:prstGeom>
          <a:solidFill>
            <a:srgbClr val="729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7"/>
          <p:cNvSpPr/>
          <p:nvPr/>
        </p:nvSpPr>
        <p:spPr>
          <a:xfrm>
            <a:off x="7559122" y="4534919"/>
            <a:ext cx="4738860" cy="968769"/>
          </a:xfrm>
          <a:prstGeom prst="rect">
            <a:avLst/>
          </a:prstGeom>
          <a:noFill/>
          <a:ln>
            <a:solidFill>
              <a:srgbClr val="FFFFFF"/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666666"/>
                </a:solidFill>
                <a:latin typeface="Gilroy Bold"/>
                <a:ea typeface="Montserrat Bold"/>
              </a:rPr>
              <a:t>Подсистема просмотра и анализа результатов диагностических исследований</a:t>
            </a:r>
          </a:p>
        </p:txBody>
      </p:sp>
      <p:sp>
        <p:nvSpPr>
          <p:cNvPr id="218" name="CustomShape 14"/>
          <p:cNvSpPr/>
          <p:nvPr/>
        </p:nvSpPr>
        <p:spPr>
          <a:xfrm>
            <a:off x="5108010" y="4686570"/>
            <a:ext cx="321480" cy="321480"/>
          </a:xfrm>
          <a:prstGeom prst="ellipse">
            <a:avLst/>
          </a:prstGeom>
          <a:solidFill>
            <a:srgbClr val="729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9" name="CustomShape 15"/>
          <p:cNvSpPr/>
          <p:nvPr/>
        </p:nvSpPr>
        <p:spPr>
          <a:xfrm>
            <a:off x="5311588" y="3405588"/>
            <a:ext cx="2123100" cy="7225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pc="-1" dirty="0">
                <a:solidFill>
                  <a:srgbClr val="FF972F"/>
                </a:solidFill>
                <a:latin typeface="Montserrat Bold"/>
                <a:ea typeface="Montserrat Bold"/>
              </a:rPr>
              <a:t>РИС</a:t>
            </a:r>
            <a:endParaRPr lang="ru-RU" sz="4400" spc="-1" dirty="0">
              <a:latin typeface="Arial"/>
            </a:endParaRPr>
          </a:p>
        </p:txBody>
      </p:sp>
      <p:sp>
        <p:nvSpPr>
          <p:cNvPr id="223" name="CustomShape 19"/>
          <p:cNvSpPr/>
          <p:nvPr/>
        </p:nvSpPr>
        <p:spPr>
          <a:xfrm rot="16200000">
            <a:off x="-1473333" y="2952900"/>
            <a:ext cx="4031100" cy="719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spc="-1" dirty="0">
                <a:solidFill>
                  <a:srgbClr val="FFFFFF"/>
                </a:solidFill>
                <a:latin typeface="Verdana"/>
                <a:ea typeface="Montserrat Bold"/>
              </a:rPr>
              <a:t>Радиология</a:t>
            </a:r>
            <a:endParaRPr lang="ru-RU" sz="3600" spc="-1" dirty="0">
              <a:latin typeface="Arial"/>
            </a:endParaRPr>
          </a:p>
        </p:txBody>
      </p:sp>
      <p:sp>
        <p:nvSpPr>
          <p:cNvPr id="224" name="CustomShape 20"/>
          <p:cNvSpPr/>
          <p:nvPr/>
        </p:nvSpPr>
        <p:spPr>
          <a:xfrm>
            <a:off x="1333590" y="497700"/>
            <a:ext cx="6551100" cy="61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000" b="1" spc="-1" dirty="0">
                <a:solidFill>
                  <a:srgbClr val="FFB66C"/>
                </a:solidFill>
                <a:latin typeface="Gilroy Bold"/>
                <a:ea typeface="Montserrat Bold"/>
              </a:rPr>
              <a:t>ЕРИС НО</a:t>
            </a:r>
            <a:endParaRPr lang="ru-RU" sz="3000" spc="-1" dirty="0">
              <a:latin typeface="Arial"/>
            </a:endParaRPr>
          </a:p>
        </p:txBody>
      </p:sp>
      <p:sp>
        <p:nvSpPr>
          <p:cNvPr id="24" name="CustomShape 11"/>
          <p:cNvSpPr/>
          <p:nvPr/>
        </p:nvSpPr>
        <p:spPr>
          <a:xfrm>
            <a:off x="1142459" y="4985543"/>
            <a:ext cx="3541680" cy="353216"/>
          </a:xfrm>
          <a:prstGeom prst="rect">
            <a:avLst/>
          </a:prstGeom>
          <a:noFill/>
          <a:ln>
            <a:solidFill>
              <a:srgbClr val="FFFFFF"/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666666"/>
                </a:solidFill>
                <a:latin typeface="Gilroy Bold"/>
                <a:ea typeface="Montserrat Bold"/>
              </a:rPr>
              <a:t>Интеграционные сервисы</a:t>
            </a: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84DB3F3B-03E3-443B-983C-779990A777C9}"/>
              </a:ext>
            </a:extLst>
          </p:cNvPr>
          <p:cNvSpPr/>
          <p:nvPr/>
        </p:nvSpPr>
        <p:spPr>
          <a:xfrm>
            <a:off x="1588" y="540"/>
            <a:ext cx="107100" cy="6857100"/>
          </a:xfrm>
          <a:prstGeom prst="rect">
            <a:avLst/>
          </a:prstGeom>
          <a:solidFill>
            <a:srgbClr val="FF972F"/>
          </a:solidFill>
          <a:ln>
            <a:solidFill>
              <a:srgbClr val="FFB66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4">
            <a:extLst>
              <a:ext uri="{FF2B5EF4-FFF2-40B4-BE49-F238E27FC236}">
                <a16:creationId xmlns:a16="http://schemas.microsoft.com/office/drawing/2014/main" id="{07C028F0-8B9A-4285-AD7D-7CA8FB59E3EB}"/>
              </a:ext>
            </a:extLst>
          </p:cNvPr>
          <p:cNvSpPr/>
          <p:nvPr/>
        </p:nvSpPr>
        <p:spPr>
          <a:xfrm>
            <a:off x="7304008" y="2664269"/>
            <a:ext cx="321480" cy="321480"/>
          </a:xfrm>
          <a:prstGeom prst="ellipse">
            <a:avLst/>
          </a:prstGeom>
          <a:solidFill>
            <a:srgbClr val="729F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" name="CustomShape 5">
            <a:extLst>
              <a:ext uri="{FF2B5EF4-FFF2-40B4-BE49-F238E27FC236}">
                <a16:creationId xmlns:a16="http://schemas.microsoft.com/office/drawing/2014/main" id="{6CC34B23-E637-4E3C-BA68-7D7EE61FD29C}"/>
              </a:ext>
            </a:extLst>
          </p:cNvPr>
          <p:cNvSpPr/>
          <p:nvPr/>
        </p:nvSpPr>
        <p:spPr>
          <a:xfrm>
            <a:off x="7523428" y="2323081"/>
            <a:ext cx="4022640" cy="732551"/>
          </a:xfrm>
          <a:prstGeom prst="rect">
            <a:avLst/>
          </a:prstGeom>
          <a:noFill/>
          <a:ln>
            <a:solidFill>
              <a:srgbClr val="FFFFFF"/>
            </a:solidFill>
            <a:custDash>
              <a:ds d="100000" sp="500000"/>
              <a:ds d="100000" sp="500000"/>
            </a:custDash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000" tIns="22500" rIns="45000" bIns="22500" anchor="ctr">
            <a:sp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567"/>
              </a:spcAft>
            </a:pPr>
            <a:r>
              <a:rPr lang="ru-RU" sz="2000" b="1" spc="-1" dirty="0">
                <a:solidFill>
                  <a:srgbClr val="666666"/>
                </a:solidFill>
                <a:latin typeface="Gilroy Bold"/>
              </a:rPr>
              <a:t>Радиологическая информационная система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3"/>
          <p:cNvSpPr/>
          <p:nvPr/>
        </p:nvSpPr>
        <p:spPr>
          <a:xfrm>
            <a:off x="712230" y="306002"/>
            <a:ext cx="5477162" cy="624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45000" tIns="22500" rIns="45000" bIns="22500">
            <a:spAutoFit/>
          </a:bodyPr>
          <a:lstStyle/>
          <a:p>
            <a:pPr>
              <a:lnSpc>
                <a:spcPts val="5001"/>
              </a:lnSpc>
            </a:pPr>
            <a:r>
              <a:rPr lang="ru-RU" sz="3000" b="1" spc="-1" dirty="0">
                <a:solidFill>
                  <a:srgbClr val="FFB66C"/>
                </a:solidFill>
                <a:latin typeface="Gilroy Bold,"/>
                <a:ea typeface="Montserrat Bold"/>
              </a:rPr>
              <a:t>Особенности обновленного РИС</a:t>
            </a:r>
            <a:endParaRPr lang="ru-RU" sz="2400" spc="-1" dirty="0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1588" y="540"/>
            <a:ext cx="107100" cy="6857100"/>
          </a:xfrm>
          <a:prstGeom prst="rect">
            <a:avLst/>
          </a:prstGeom>
          <a:solidFill>
            <a:srgbClr val="FF972F"/>
          </a:solidFill>
          <a:ln>
            <a:solidFill>
              <a:srgbClr val="FFB66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0901ACFC-8A9C-4943-B1ED-D2E6527B64AC}"/>
              </a:ext>
            </a:extLst>
          </p:cNvPr>
          <p:cNvSpPr/>
          <p:nvPr/>
        </p:nvSpPr>
        <p:spPr>
          <a:xfrm>
            <a:off x="248358" y="1449720"/>
            <a:ext cx="7691541" cy="18443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45000" tIns="22500" rIns="45000" bIns="22500" anchor="ctr">
            <a:spAutoFit/>
          </a:bodyPr>
          <a:lstStyle/>
          <a:p>
            <a:pPr marL="432000" indent="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Адаптация под процессы оказания услуги</a:t>
            </a:r>
          </a:p>
          <a:p>
            <a:pPr marL="432000" indent="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Отдельные рабочие места для каждой роли</a:t>
            </a:r>
          </a:p>
          <a:p>
            <a:pPr marL="432000" indent="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spc="-1" dirty="0">
                <a:solidFill>
                  <a:srgbClr val="666666"/>
                </a:solidFill>
                <a:highlight>
                  <a:srgbClr val="FFFFFF"/>
                </a:highlight>
                <a:latin typeface="Gilroy Medium"/>
                <a:ea typeface="DejaVu Sans"/>
              </a:rPr>
              <a:t>Простой процесс привязки направления к исследованию</a:t>
            </a:r>
          </a:p>
          <a:p>
            <a:pPr marL="432000" indent="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spc="-1" dirty="0">
                <a:solidFill>
                  <a:srgbClr val="666666"/>
                </a:solidFill>
                <a:highlight>
                  <a:srgbClr val="FFFFFF"/>
                </a:highlight>
                <a:latin typeface="Gilroy Medium"/>
                <a:ea typeface="DejaVu Sans"/>
              </a:rPr>
              <a:t>Единый интерфейс с </a:t>
            </a:r>
            <a:r>
              <a:rPr lang="ru-RU" sz="2000" b="1" spc="-1" dirty="0" err="1">
                <a:solidFill>
                  <a:srgbClr val="666666"/>
                </a:solidFill>
                <a:highlight>
                  <a:srgbClr val="FFFFFF"/>
                </a:highlight>
                <a:latin typeface="Gilroy Medium"/>
                <a:ea typeface="DejaVu Sans"/>
              </a:rPr>
              <a:t>просмотровщиком</a:t>
            </a:r>
            <a:r>
              <a:rPr lang="ru-RU" sz="2000" b="1" spc="-1" dirty="0">
                <a:solidFill>
                  <a:srgbClr val="666666"/>
                </a:solidFill>
                <a:highlight>
                  <a:srgbClr val="FFFFFF"/>
                </a:highlight>
                <a:latin typeface="Gilroy Medium"/>
                <a:ea typeface="DejaVu Sans"/>
              </a:rPr>
              <a:t> РИС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4"/>
          <p:cNvSpPr/>
          <p:nvPr/>
        </p:nvSpPr>
        <p:spPr>
          <a:xfrm>
            <a:off x="1588" y="540"/>
            <a:ext cx="107100" cy="6857100"/>
          </a:xfrm>
          <a:prstGeom prst="rect">
            <a:avLst/>
          </a:prstGeom>
          <a:solidFill>
            <a:srgbClr val="FF972F"/>
          </a:solidFill>
          <a:ln>
            <a:solidFill>
              <a:srgbClr val="FFB66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1">
            <a:extLst>
              <a:ext uri="{FF2B5EF4-FFF2-40B4-BE49-F238E27FC236}">
                <a16:creationId xmlns:a16="http://schemas.microsoft.com/office/drawing/2014/main" id="{2FB36754-BB1B-4E43-A5D2-C672D6989526}"/>
              </a:ext>
            </a:extLst>
          </p:cNvPr>
          <p:cNvSpPr/>
          <p:nvPr/>
        </p:nvSpPr>
        <p:spPr>
          <a:xfrm>
            <a:off x="514350" y="541062"/>
            <a:ext cx="11372849" cy="65087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45000" tIns="22500" rIns="45000" bIns="22500" anchor="ctr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Параметры входа: </a:t>
            </a:r>
            <a:r>
              <a:rPr lang="en-US" sz="2000" b="1" spc="-1" dirty="0">
                <a:solidFill>
                  <a:srgbClr val="F15B2C"/>
                </a:solidFill>
                <a:latin typeface="Gilroy Medium"/>
                <a:ea typeface="DejaVu Sans"/>
              </a:rPr>
              <a:t>cami.mznn.ru/</a:t>
            </a:r>
            <a:r>
              <a:rPr lang="en-US" sz="2000" b="1" spc="-1" dirty="0" err="1">
                <a:solidFill>
                  <a:srgbClr val="F15B2C"/>
                </a:solidFill>
                <a:latin typeface="Gilroy Medium"/>
                <a:ea typeface="DejaVu Sans"/>
              </a:rPr>
              <a:t>ris</a:t>
            </a:r>
            <a:endParaRPr lang="ru-RU" sz="2000" b="1" spc="-1" dirty="0">
              <a:solidFill>
                <a:srgbClr val="F15B2C"/>
              </a:solidFill>
              <a:latin typeface="Gilroy Medium"/>
              <a:ea typeface="DejaVu Sans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F15B2C"/>
                </a:solidFill>
                <a:latin typeface="Gilroy Medium"/>
                <a:ea typeface="DejaVu Sans"/>
              </a:rPr>
              <a:t>Введите в ЕЦП данные о подключенном оборудовании (рентгены, КТ, МРТ, УЗИ аппараты), отметьте что они цифровые, настройте службу</a:t>
            </a:r>
            <a:endParaRPr lang="ru-RU" sz="2000" b="1" spc="-1" dirty="0">
              <a:solidFill>
                <a:srgbClr val="666666"/>
              </a:solidFill>
              <a:latin typeface="Gilroy Medium"/>
              <a:ea typeface="DejaVu Sans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Проверьте, что в ЕЦП введены данные о рентгено-лаборантах и врачах-рентгенологах, УЗИ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Отправьте запрос для получения учетных записей пользователей в МИАЦ Шириной Э. Ю. на электронную почту </a:t>
            </a:r>
            <a:r>
              <a:rPr lang="en-US" sz="2000" b="1" spc="-1" dirty="0" smtClean="0">
                <a:solidFill>
                  <a:srgbClr val="666666"/>
                </a:solidFill>
                <a:latin typeface="Gilroy Medium"/>
                <a:ea typeface="DejaVu Sans"/>
                <a:hlinkClick r:id="rId2"/>
              </a:rPr>
              <a:t>shirina@miac.nnov.ru</a:t>
            </a: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 </a:t>
            </a:r>
            <a:r>
              <a:rPr lang="ru-RU" sz="2000" b="1" spc="-1" dirty="0" smtClean="0">
                <a:solidFill>
                  <a:srgbClr val="666666"/>
                </a:solidFill>
                <a:latin typeface="Gilroy Medium"/>
                <a:ea typeface="DejaVu Sans"/>
              </a:rPr>
              <a:t>, </a:t>
            </a: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проверьте учетную запись.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Под учетной записью лаборанта проверьте, что все заведенные аппараты отобразились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Если в медицинской организации врачи производят удаленное описание снимков, выполненных в других больницах, отправьте запрос на адрес </a:t>
            </a:r>
            <a:r>
              <a:rPr lang="en-US" sz="2000" b="1" spc="-1" dirty="0">
                <a:solidFill>
                  <a:srgbClr val="666666"/>
                </a:solidFill>
                <a:latin typeface="Gilroy Medium"/>
                <a:ea typeface="DejaVu Sans"/>
                <a:hlinkClick r:id="rId3"/>
              </a:rPr>
              <a:t>pantenkova@rtkrad.ru</a:t>
            </a:r>
            <a:r>
              <a:rPr lang="en-US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 </a:t>
            </a: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с указанием МО где снимают, где описывают и </a:t>
            </a:r>
            <a:r>
              <a:rPr lang="ru-RU" sz="2000" b="1" spc="-1" dirty="0" err="1">
                <a:solidFill>
                  <a:srgbClr val="666666"/>
                </a:solidFill>
                <a:latin typeface="Gilroy Medium"/>
                <a:ea typeface="DejaVu Sans"/>
              </a:rPr>
              <a:t>учетки</a:t>
            </a: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 пользователей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Тех. </a:t>
            </a:r>
            <a:r>
              <a:rPr lang="ru-RU" sz="2000" b="1" spc="-1" dirty="0" err="1">
                <a:solidFill>
                  <a:srgbClr val="666666"/>
                </a:solidFill>
                <a:latin typeface="Gilroy Medium"/>
                <a:ea typeface="DejaVu Sans"/>
              </a:rPr>
              <a:t>поддрежка</a:t>
            </a:r>
            <a:r>
              <a:rPr lang="ru-RU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 ЦАМИ и РИС </a:t>
            </a:r>
            <a:r>
              <a:rPr lang="en-US" sz="2000" b="1" spc="-1" dirty="0">
                <a:solidFill>
                  <a:srgbClr val="666666"/>
                </a:solidFill>
                <a:latin typeface="Gilroy Medium"/>
                <a:ea typeface="DejaVu Sans"/>
              </a:rPr>
              <a:t>support.rtkrad.ru</a:t>
            </a:r>
            <a:endParaRPr lang="ru-RU" sz="2000" b="1" spc="-1" dirty="0">
              <a:solidFill>
                <a:srgbClr val="666666"/>
              </a:solidFill>
              <a:latin typeface="Gilroy Medium"/>
              <a:ea typeface="DejaVu Sans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n-US" sz="2000" b="1" spc="-1" dirty="0">
              <a:solidFill>
                <a:srgbClr val="666666"/>
              </a:solidFill>
              <a:latin typeface="Gilroy Medium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59734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F318A6E-C977-4999-B6B3-D51F6E0A0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260" t="35635" r="44142" b="40000"/>
          <a:stretch/>
        </p:blipFill>
        <p:spPr>
          <a:xfrm>
            <a:off x="3863325" y="201173"/>
            <a:ext cx="4465350" cy="200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78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giPax">
      <a:majorFont>
        <a:latin typeface="Gilroy Bold"/>
        <a:ea typeface=""/>
        <a:cs typeface=""/>
      </a:majorFont>
      <a:minorFont>
        <a:latin typeface="Gilroy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3368</TotalTime>
  <Words>159</Words>
  <Application>Microsoft Office PowerPoint</Application>
  <PresentationFormat>Широкоэкранный</PresentationFormat>
  <Paragraphs>20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7" baseType="lpstr">
      <vt:lpstr>Arial</vt:lpstr>
      <vt:lpstr>Calibri</vt:lpstr>
      <vt:lpstr>DejaVu Sans</vt:lpstr>
      <vt:lpstr>Gilroy Bold</vt:lpstr>
      <vt:lpstr>Gilroy Bold,</vt:lpstr>
      <vt:lpstr>Gilroy Light</vt:lpstr>
      <vt:lpstr>Gilroy Medium</vt:lpstr>
      <vt:lpstr>Montserrat Bold</vt:lpstr>
      <vt:lpstr>Open Sans Light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 Kuzina</dc:creator>
  <cp:lastModifiedBy>Кочетов Николай Михайлович</cp:lastModifiedBy>
  <cp:revision>215</cp:revision>
  <cp:lastPrinted>2020-03-13T12:50:51Z</cp:lastPrinted>
  <dcterms:created xsi:type="dcterms:W3CDTF">2019-05-29T15:58:15Z</dcterms:created>
  <dcterms:modified xsi:type="dcterms:W3CDTF">2022-04-07T14:00:07Z</dcterms:modified>
</cp:coreProperties>
</file>